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8"/>
  </p:notesMasterIdLst>
  <p:sldIdLst>
    <p:sldId id="257" r:id="rId3"/>
    <p:sldId id="260" r:id="rId4"/>
    <p:sldId id="261" r:id="rId5"/>
    <p:sldId id="262" r:id="rId6"/>
    <p:sldId id="263" r:id="rId7"/>
    <p:sldId id="264" r:id="rId8"/>
    <p:sldId id="276" r:id="rId9"/>
    <p:sldId id="277" r:id="rId10"/>
    <p:sldId id="278" r:id="rId11"/>
    <p:sldId id="280" r:id="rId12"/>
    <p:sldId id="281" r:id="rId13"/>
    <p:sldId id="282" r:id="rId14"/>
    <p:sldId id="283" r:id="rId15"/>
    <p:sldId id="284" r:id="rId16"/>
    <p:sldId id="269" r:id="rId17"/>
  </p:sldIdLst>
  <p:sldSz cx="9144000" cy="5143500" type="screen16x9"/>
  <p:notesSz cx="6858000" cy="9144000"/>
  <p:embeddedFontLst>
    <p:embeddedFont>
      <p:font typeface="Rubik SemiBold" panose="020B0604020202020204" charset="-79"/>
      <p:regular r:id="rId19"/>
      <p:bold r:id="rId20"/>
      <p:italic r:id="rId21"/>
      <p:bold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Rubik Light" panose="020B0604020202020204" charset="-79"/>
      <p:regular r:id="rId27"/>
      <p:bold r:id="rId28"/>
      <p:italic r:id="rId29"/>
      <p:boldItalic r:id="rId30"/>
    </p:embeddedFont>
    <p:embeddedFont>
      <p:font typeface="Rubik Medium" panose="020B0604020202020204" charset="-79"/>
      <p:regular r:id="rId31"/>
      <p:bold r:id="rId32"/>
      <p:italic r:id="rId33"/>
      <p:boldItalic r:id="rId34"/>
    </p:embeddedFont>
    <p:embeddedFont>
      <p:font typeface="Roboto Mono" panose="020B0604020202020204" charset="0"/>
      <p:regular r:id="rId35"/>
      <p:bold r:id="rId36"/>
      <p:italic r:id="rId37"/>
      <p:boldItalic r:id="rId38"/>
    </p:embeddedFont>
    <p:embeddedFont>
      <p:font typeface="Rubik" panose="020B0604020202020204" charset="-79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theme" Target="theme/theme1.xml"/><Relationship Id="rId20" Type="http://schemas.openxmlformats.org/officeDocument/2006/relationships/font" Target="fonts/font2.fntdata"/><Relationship Id="rId41" Type="http://schemas.openxmlformats.org/officeDocument/2006/relationships/font" Target="fonts/font23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7-21T14:30:13.851" idx="1">
    <p:pos x="171" y="112"/>
    <p:text>Aca poner el tema, y que se espera de la clase de hoy. E
Ejemplo: Entender el uso básico de tal libreria.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891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94617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90651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9edc595f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9edc595f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34089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9edc595f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9edc595f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26182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Agregar e mail al thank you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9edc595f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9edc595f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49410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1253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6037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17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23.png"/><Relationship Id="rId17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19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22.png"/><Relationship Id="rId4" Type="http://schemas.openxmlformats.org/officeDocument/2006/relationships/image" Target="../media/image18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2733438" y="3190889"/>
            <a:ext cx="3677100" cy="553968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NODE MODULES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48127" y="86420"/>
            <a:ext cx="556202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MÓDULO DE TERCEROS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767295" y="1194707"/>
            <a:ext cx="7708269" cy="298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Para requerir un módulo de terceros, primero hay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que Instalarlo </a:t>
            </a:r>
            <a:r>
              <a:rPr lang="es-AR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usando </a:t>
            </a:r>
            <a:r>
              <a:rPr lang="es-AR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el </a:t>
            </a:r>
            <a:r>
              <a:rPr lang="es-AR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comando </a:t>
            </a:r>
            <a:r>
              <a:rPr lang="es-AR" sz="2000" dirty="0" err="1" smtClean="0">
                <a:solidFill>
                  <a:srgbClr val="434343"/>
                </a:solidFill>
                <a:latin typeface="Consolas" panose="020B0609020204030204" pitchFamily="49" charset="0"/>
              </a:rPr>
              <a:t>npm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install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 PACKAGE --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save</a:t>
            </a:r>
            <a:r>
              <a:rPr lang="es-AR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 . </a:t>
            </a:r>
          </a:p>
          <a:p>
            <a:endParaRPr lang="es-AR" sz="2000" dirty="0">
              <a:solidFill>
                <a:srgbClr val="7030A0"/>
              </a:solidFill>
              <a:latin typeface="Rubik" panose="020B0604020202020204" charset="-79"/>
              <a:cs typeface="Rubik" panose="020B0604020202020204" charset="-79"/>
            </a:endParaRPr>
          </a:p>
          <a:p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Una </a:t>
            </a:r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vez instalado, usamos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la función 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require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()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y </a:t>
            </a:r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le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pasamos como </a:t>
            </a:r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argumento el nombre del módulo que instalamos.</a:t>
            </a:r>
          </a:p>
          <a:p>
            <a:endParaRPr lang="es-AR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s-AR" sz="20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npm</a:t>
            </a:r>
            <a:r>
              <a:rPr lang="es-A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install</a:t>
            </a:r>
            <a:r>
              <a:rPr lang="es-AR" sz="2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moment</a:t>
            </a:r>
            <a:r>
              <a:rPr lang="es-AR" sz="2000" dirty="0">
                <a:solidFill>
                  <a:schemeClr val="tx1"/>
                </a:solidFill>
                <a:latin typeface="Consolas" panose="020B0609020204030204" pitchFamily="49" charset="0"/>
              </a:rPr>
              <a:t> --</a:t>
            </a:r>
            <a:r>
              <a:rPr lang="es-A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save</a:t>
            </a:r>
            <a:endParaRPr lang="es-AR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s-AR" sz="2000" dirty="0" err="1">
                <a:solidFill>
                  <a:srgbClr val="9D27B1"/>
                </a:solidFill>
                <a:latin typeface="Consolas" panose="020B0609020204030204" pitchFamily="49" charset="0"/>
              </a:rPr>
              <a:t>const</a:t>
            </a:r>
            <a:r>
              <a:rPr lang="es-AR" sz="2000" dirty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3F3F3F"/>
                </a:solidFill>
                <a:latin typeface="Consolas" panose="020B0609020204030204" pitchFamily="49" charset="0"/>
              </a:rPr>
              <a:t>moment</a:t>
            </a:r>
            <a:r>
              <a:rPr lang="es-AR" sz="2000" dirty="0">
                <a:solidFill>
                  <a:srgbClr val="3F3F3F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require</a:t>
            </a:r>
            <a:r>
              <a:rPr lang="es-AR" sz="2000" dirty="0">
                <a:solidFill>
                  <a:srgbClr val="3F3F3F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2000" dirty="0" err="1">
                <a:solidFill>
                  <a:srgbClr val="8CC44A"/>
                </a:solidFill>
                <a:latin typeface="Consolas" panose="020B0609020204030204" pitchFamily="49" charset="0"/>
              </a:rPr>
              <a:t>moment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2000" dirty="0">
                <a:solidFill>
                  <a:srgbClr val="3F3F3F"/>
                </a:solidFill>
                <a:latin typeface="Consolas" panose="020B0609020204030204" pitchFamily="49" charset="0"/>
              </a:rPr>
              <a:t>);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692294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48127" y="86420"/>
            <a:ext cx="556202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MÓDULO CREADO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774170" y="885324"/>
            <a:ext cx="7708269" cy="3605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Para requerir un módulo creado por nosotros, primero hay que crear un archivo </a:t>
            </a:r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con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extensión </a:t>
            </a:r>
            <a:r>
              <a:rPr lang="es-ES" sz="2000" dirty="0" smtClean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.</a:t>
            </a:r>
            <a:r>
              <a:rPr lang="es-ES" sz="20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js</a:t>
            </a:r>
            <a:r>
              <a:rPr lang="es-ES" sz="20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y dentro del mismo escribir el script que necesitemos. </a:t>
            </a:r>
          </a:p>
          <a:p>
            <a:endParaRPr lang="es-ES" sz="2000" dirty="0">
              <a:solidFill>
                <a:srgbClr val="7030A0"/>
              </a:solidFill>
              <a:latin typeface="Rubik" panose="020B0604020202020204" charset="-79"/>
              <a:cs typeface="Rubik" panose="020B0604020202020204" charset="-79"/>
            </a:endParaRPr>
          </a:p>
          <a:p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Una </a:t>
            </a:r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vez definido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nuestro código</a:t>
            </a:r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, tenemos que dejarlo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accesible para </a:t>
            </a:r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poder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importarlo dentro </a:t>
            </a:r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de nuestra aplicación. Para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eso hay </a:t>
            </a:r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que hacer uso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del </a:t>
            </a:r>
            <a:r>
              <a:rPr lang="es-ES" sz="2000" dirty="0" smtClean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objeto </a:t>
            </a:r>
            <a:r>
              <a:rPr lang="es-ES" sz="20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nativo 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module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y </a:t>
            </a:r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de su </a:t>
            </a:r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propiedad 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exports</a:t>
            </a:r>
            <a:endParaRPr lang="es-ES" sz="2000" dirty="0">
              <a:solidFill>
                <a:srgbClr val="7030A0"/>
              </a:solidFill>
              <a:latin typeface="Rubik" panose="020B0604020202020204" charset="-79"/>
              <a:cs typeface="Rubik" panose="020B0604020202020204" charset="-79"/>
            </a:endParaRPr>
          </a:p>
          <a:p>
            <a:endParaRPr lang="es-ES" sz="2000" dirty="0" smtClean="0">
              <a:solidFill>
                <a:srgbClr val="7030A0"/>
              </a:solidFill>
              <a:latin typeface="Rubik" panose="020B0604020202020204" charset="-79"/>
              <a:cs typeface="Rubik" panose="020B0604020202020204" charset="-79"/>
            </a:endParaRPr>
          </a:p>
          <a:p>
            <a:r>
              <a:rPr lang="es-ES" sz="2000" dirty="0" smtClean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. </a:t>
            </a:r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. Al mismo le asignaremos el nombre de la variable</a:t>
            </a:r>
          </a:p>
          <a:p>
            <a:r>
              <a:rPr lang="es-ES" sz="2000" dirty="0">
                <a:solidFill>
                  <a:srgbClr val="7030A0"/>
                </a:solidFill>
                <a:latin typeface="Rubik" panose="020B0604020202020204" charset="-79"/>
                <a:cs typeface="Rubik" panose="020B0604020202020204" charset="-79"/>
              </a:rPr>
              <a:t>que contenga la información que queremos exponer.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756971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1045027" y="269801"/>
            <a:ext cx="556202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EJEMPLO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774170" y="885324"/>
            <a:ext cx="7708269" cy="1758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AR" sz="2000" dirty="0" err="1">
                <a:solidFill>
                  <a:srgbClr val="9D27B1"/>
                </a:solidFill>
                <a:latin typeface="Consolas" panose="020B0609020204030204" pitchFamily="49" charset="0"/>
              </a:rPr>
              <a:t>const</a:t>
            </a:r>
            <a:r>
              <a:rPr lang="es-AR" sz="2000" dirty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 smtClean="0">
                <a:solidFill>
                  <a:srgbClr val="9D27B1"/>
                </a:solidFill>
                <a:latin typeface="Consolas" panose="020B0609020204030204" pitchFamily="49" charset="0"/>
              </a:rPr>
              <a:t>superHeroes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[</a:t>
            </a:r>
          </a:p>
          <a:p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{titulo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: </a:t>
            </a:r>
            <a:r>
              <a:rPr lang="es-AR" sz="2000" dirty="0" smtClean="0">
                <a:solidFill>
                  <a:srgbClr val="8CC44A"/>
                </a:solidFill>
                <a:latin typeface="Consolas" panose="020B0609020204030204" pitchFamily="49" charset="0"/>
              </a:rPr>
              <a:t>‘Batman'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, enemigos</a:t>
            </a:r>
            <a:r>
              <a:rPr lang="es-AR" sz="2000" dirty="0" smtClean="0">
                <a:solidFill>
                  <a:srgbClr val="2197F4"/>
                </a:solidFill>
                <a:latin typeface="Consolas" panose="020B0609020204030204" pitchFamily="49" charset="0"/>
              </a:rPr>
              <a:t>: </a:t>
            </a:r>
            <a:r>
              <a:rPr lang="es-AR" sz="2000" dirty="0" smtClean="0">
                <a:solidFill>
                  <a:srgbClr val="FFC000"/>
                </a:solidFill>
                <a:latin typeface="Consolas" panose="020B0609020204030204" pitchFamily="49" charset="0"/>
              </a:rPr>
              <a:t>37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pt-BR" sz="2000" dirty="0">
                <a:solidFill>
                  <a:srgbClr val="434343"/>
                </a:solidFill>
                <a:latin typeface="Consolas" panose="020B0609020204030204" pitchFamily="49" charset="0"/>
              </a:rPr>
              <a:t>{titulo</a:t>
            </a:r>
            <a:r>
              <a:rPr lang="pt-BR" sz="2000" dirty="0">
                <a:solidFill>
                  <a:srgbClr val="2197F4"/>
                </a:solidFill>
                <a:latin typeface="Consolas" panose="020B0609020204030204" pitchFamily="49" charset="0"/>
              </a:rPr>
              <a:t>: </a:t>
            </a:r>
            <a:r>
              <a:rPr lang="pt-BR" sz="2000" dirty="0" smtClean="0">
                <a:solidFill>
                  <a:srgbClr val="8CC44A"/>
                </a:solidFill>
                <a:latin typeface="Consolas" panose="020B0609020204030204" pitchFamily="49" charset="0"/>
              </a:rPr>
              <a:t>‘</a:t>
            </a:r>
            <a:r>
              <a:rPr lang="pt-BR" sz="2000" dirty="0" err="1" smtClean="0">
                <a:solidFill>
                  <a:srgbClr val="8CC44A"/>
                </a:solidFill>
                <a:latin typeface="Consolas" panose="020B0609020204030204" pitchFamily="49" charset="0"/>
              </a:rPr>
              <a:t>Superman</a:t>
            </a:r>
            <a:r>
              <a:rPr lang="pt-BR" sz="2000" dirty="0" smtClean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pt-B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,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enemigos </a:t>
            </a:r>
            <a:r>
              <a:rPr lang="pt-BR" sz="2000" dirty="0" smtClean="0">
                <a:solidFill>
                  <a:srgbClr val="2197F4"/>
                </a:solidFill>
                <a:latin typeface="Consolas" panose="020B0609020204030204" pitchFamily="49" charset="0"/>
              </a:rPr>
              <a:t>:</a:t>
            </a:r>
            <a:r>
              <a:rPr lang="pt-BR" sz="2000" dirty="0" smtClean="0">
                <a:solidFill>
                  <a:srgbClr val="FFC000"/>
                </a:solidFill>
                <a:latin typeface="Consolas" panose="020B0609020204030204" pitchFamily="49" charset="0"/>
              </a:rPr>
              <a:t> </a:t>
            </a:r>
            <a:r>
              <a:rPr lang="pt-BR" sz="2000" dirty="0">
                <a:solidFill>
                  <a:srgbClr val="FFC000"/>
                </a:solidFill>
                <a:latin typeface="Consolas" panose="020B0609020204030204" pitchFamily="49" charset="0"/>
              </a:rPr>
              <a:t>2</a:t>
            </a:r>
            <a:r>
              <a:rPr lang="pt-BR" sz="2000" dirty="0" smtClean="0">
                <a:solidFill>
                  <a:srgbClr val="FFC000"/>
                </a:solidFill>
                <a:latin typeface="Consolas" panose="020B0609020204030204" pitchFamily="49" charset="0"/>
              </a:rPr>
              <a:t>5</a:t>
            </a:r>
            <a:r>
              <a:rPr lang="pt-BR" sz="2000" dirty="0">
                <a:solidFill>
                  <a:srgbClr val="434343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{titulo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: </a:t>
            </a:r>
            <a:r>
              <a:rPr lang="es-AR" sz="2000" dirty="0" smtClean="0">
                <a:solidFill>
                  <a:srgbClr val="8CC44A"/>
                </a:solidFill>
                <a:latin typeface="Consolas" panose="020B0609020204030204" pitchFamily="49" charset="0"/>
              </a:rPr>
              <a:t>‘</a:t>
            </a:r>
            <a:r>
              <a:rPr lang="es-AR" sz="2000" dirty="0" err="1" smtClean="0">
                <a:solidFill>
                  <a:srgbClr val="8CC44A"/>
                </a:solidFill>
                <a:latin typeface="Consolas" panose="020B0609020204030204" pitchFamily="49" charset="0"/>
              </a:rPr>
              <a:t>Worder</a:t>
            </a:r>
            <a:r>
              <a:rPr lang="es-AR" sz="2000" dirty="0" smtClean="0">
                <a:solidFill>
                  <a:srgbClr val="8CC44A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 smtClean="0">
                <a:solidFill>
                  <a:srgbClr val="8CC44A"/>
                </a:solidFill>
                <a:latin typeface="Consolas" panose="020B0609020204030204" pitchFamily="49" charset="0"/>
              </a:rPr>
              <a:t>Woman</a:t>
            </a:r>
            <a:r>
              <a:rPr lang="es-AR" sz="2000" dirty="0" smtClean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20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, 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enemigos </a:t>
            </a:r>
            <a:r>
              <a:rPr lang="es-AR" sz="2000" dirty="0" smtClean="0">
                <a:solidFill>
                  <a:srgbClr val="2197F4"/>
                </a:solidFill>
                <a:latin typeface="Consolas" panose="020B0609020204030204" pitchFamily="49" charset="0"/>
              </a:rPr>
              <a:t>: </a:t>
            </a:r>
            <a:r>
              <a:rPr lang="es-AR" sz="2000" dirty="0">
                <a:solidFill>
                  <a:srgbClr val="FFC000"/>
                </a:solidFill>
                <a:latin typeface="Consolas" panose="020B0609020204030204" pitchFamily="49" charset="0"/>
              </a:rPr>
              <a:t>1</a:t>
            </a:r>
            <a:r>
              <a:rPr lang="es-AR" sz="2000" dirty="0" smtClean="0">
                <a:solidFill>
                  <a:srgbClr val="FFC000"/>
                </a:solidFill>
                <a:latin typeface="Consolas" panose="020B0609020204030204" pitchFamily="49" charset="0"/>
              </a:rPr>
              <a:t>9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];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7341" y="1257493"/>
            <a:ext cx="1806031" cy="928816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774170" y="2643755"/>
            <a:ext cx="25699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 err="1">
                <a:solidFill>
                  <a:srgbClr val="F54336"/>
                </a:solidFill>
                <a:latin typeface="Consolas" panose="020B0609020204030204" pitchFamily="49" charset="0"/>
              </a:rPr>
              <a:t>module</a:t>
            </a:r>
            <a:r>
              <a:rPr lang="es-AR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dirty="0" err="1">
                <a:solidFill>
                  <a:srgbClr val="F54336"/>
                </a:solidFill>
                <a:latin typeface="Consolas" panose="020B0609020204030204" pitchFamily="49" charset="0"/>
              </a:rPr>
              <a:t>exports</a:t>
            </a:r>
            <a:r>
              <a:rPr lang="es-AR" dirty="0">
                <a:solidFill>
                  <a:srgbClr val="F54336"/>
                </a:solidFill>
                <a:latin typeface="Consolas" panose="020B0609020204030204" pitchFamily="49" charset="0"/>
              </a:rPr>
              <a:t> </a:t>
            </a:r>
            <a:r>
              <a:rPr lang="es-AR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dirty="0">
                <a:solidFill>
                  <a:srgbClr val="434343"/>
                </a:solidFill>
                <a:latin typeface="Consolas" panose="020B0609020204030204" pitchFamily="49" charset="0"/>
              </a:rPr>
              <a:t>series;</a:t>
            </a:r>
            <a:endParaRPr lang="es-AR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4104" y="2386182"/>
            <a:ext cx="1880148" cy="140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04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348A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 amt="63000"/>
          </a:blip>
          <a:srcRect l="21507"/>
          <a:stretch/>
        </p:blipFill>
        <p:spPr>
          <a:xfrm rot="5400000">
            <a:off x="1970678" y="-1850975"/>
            <a:ext cx="5144026" cy="92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/>
        </p:nvSpPr>
        <p:spPr>
          <a:xfrm>
            <a:off x="416168" y="715693"/>
            <a:ext cx="8253045" cy="368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endParaRPr lang="es-ES" sz="16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Una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vez que exportamos nuestro módulo, vamos al archivo 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en donde lo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queremos importar y usamos la función </a:t>
            </a:r>
            <a:r>
              <a:rPr lang="es-ES" sz="1600" b="1" dirty="0" err="1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require</a:t>
            </a:r>
            <a:r>
              <a:rPr lang="es-ES" sz="1600" b="1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(). </a:t>
            </a:r>
            <a:endParaRPr lang="es-ES" sz="1600" b="1" dirty="0" smtClean="0">
              <a:solidFill>
                <a:schemeClr val="tx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endParaRPr lang="es-ES" sz="16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En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este caso le 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pasamos como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argumento la</a:t>
            </a:r>
            <a:r>
              <a:rPr lang="es-ES" sz="1600" b="1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 ruta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hacia el 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script donde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se encuentra 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 módulo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queremos requerir. </a:t>
            </a:r>
            <a:endParaRPr lang="es-ES" sz="16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endParaRPr lang="es-ES" sz="16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Para eso, usamos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 </a:t>
            </a:r>
            <a:r>
              <a:rPr lang="es-AR" sz="1600" dirty="0" smtClean="0">
                <a:solidFill>
                  <a:schemeClr val="tx1"/>
                </a:solidFill>
                <a:latin typeface="Karla-Regular"/>
                <a:ea typeface="Roboto Mono" panose="020B0604020202020204" charset="0"/>
              </a:rPr>
              <a:t>./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 </a:t>
            </a:r>
            <a:endParaRPr lang="es-ES" sz="16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endParaRPr lang="es-ES" sz="16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esta 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forma le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estamos indicando a </a:t>
            </a:r>
            <a:r>
              <a:rPr lang="es-ES" sz="16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Node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el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camino para llegar a ese 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módulo empieza </a:t>
            </a:r>
            <a:r>
              <a:rPr lang="es-ES" sz="1600" b="1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desde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donde estamos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parados </a:t>
            </a:r>
            <a:r>
              <a:rPr lang="es-ES" sz="1600" b="1" i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(app.js) </a:t>
            </a:r>
            <a:r>
              <a:rPr lang="es-ES" sz="1600" b="1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hasta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el </a:t>
            </a:r>
            <a:r>
              <a:rPr lang="es-ES" sz="1600" b="1" dirty="0">
                <a:solidFill>
                  <a:schemeClr val="tx1"/>
                </a:solidFill>
                <a:latin typeface="Roboto Mono" panose="020B0604020202020204" charset="0"/>
                <a:ea typeface="Roboto Mono" panose="020B0604020202020204" charset="0"/>
              </a:rPr>
              <a:t>nombre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del archivo que le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pasemos.</a:t>
            </a:r>
            <a:endParaRPr sz="1600" b="1" dirty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sp>
        <p:nvSpPr>
          <p:cNvPr id="4" name="Google Shape;168;p32"/>
          <p:cNvSpPr txBox="1"/>
          <p:nvPr/>
        </p:nvSpPr>
        <p:spPr>
          <a:xfrm>
            <a:off x="-185629" y="100170"/>
            <a:ext cx="556202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ES" sz="2800" b="1" dirty="0" smtClean="0">
                <a:solidFill>
                  <a:schemeClr val="bg1"/>
                </a:solidFill>
                <a:latin typeface="Rubik"/>
                <a:ea typeface="Rubik"/>
                <a:cs typeface="Rubik"/>
                <a:sym typeface="Rubik"/>
              </a:rPr>
              <a:t>MODULO CREADO</a:t>
            </a:r>
            <a:endParaRPr sz="2800" b="1" dirty="0">
              <a:solidFill>
                <a:schemeClr val="bg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2775" y="4086922"/>
            <a:ext cx="4205538" cy="62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838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348A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 amt="63000"/>
          </a:blip>
          <a:srcRect l="21507"/>
          <a:stretch/>
        </p:blipFill>
        <p:spPr>
          <a:xfrm rot="5400000">
            <a:off x="1970678" y="-1850975"/>
            <a:ext cx="5144026" cy="92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/>
        </p:nvSpPr>
        <p:spPr>
          <a:xfrm>
            <a:off x="416168" y="1890677"/>
            <a:ext cx="8253045" cy="250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endParaRPr lang="es-ES" sz="16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Para poder ver todo lo que 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trae consigo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módulo, 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podemos hacer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console.log() de 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variable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en la que lo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almacenamos.</a:t>
            </a:r>
            <a:endParaRPr sz="1600" b="1" dirty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2505417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REPASO GENERAL |</a:t>
            </a:r>
            <a:endParaRPr sz="2800" b="1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577281" y="1737048"/>
            <a:ext cx="7410300" cy="1050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Son estructuras de código </a:t>
            </a:r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que, en </a:t>
            </a:r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conjunto, conforman </a:t>
            </a:r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la totalidad </a:t>
            </a:r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nuestra </a:t>
            </a:r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aplicación y </a:t>
            </a:r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configuran su usabilidad.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| EXPRESS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1759" y="1084738"/>
            <a:ext cx="6009071" cy="26408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185587" y="1718981"/>
            <a:ext cx="8268375" cy="92329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1-CONOCER </a:t>
            </a:r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TIPOS DE MODULOS Y SU IMPLEMENTACIÓN</a:t>
            </a:r>
            <a:endParaRPr lang="es-AR" sz="24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265175"/>
            <a:ext cx="36363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QUÉ ES UN MÓDULO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753544" y="1465530"/>
            <a:ext cx="7708269" cy="2681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 módulo es un bloque de código reusable,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una unidad funcional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cuya existencia o no, no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altera el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comportamiento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otros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bloques de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código. A partir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eso,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Node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propone atomizar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nuestro código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es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decir, fragmentarlo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pequeños módulos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en donde cada uno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tendrá una funcionalidad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específica para alcanzar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 objetivo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definido.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348A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 amt="63000"/>
          </a:blip>
          <a:srcRect l="21507"/>
          <a:stretch/>
        </p:blipFill>
        <p:spPr>
          <a:xfrm rot="5400000">
            <a:off x="1970678" y="-1850975"/>
            <a:ext cx="5144026" cy="92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/>
        </p:nvSpPr>
        <p:spPr>
          <a:xfrm>
            <a:off x="416168" y="777135"/>
            <a:ext cx="8253045" cy="368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Existen tres tipos de módulos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:</a:t>
            </a:r>
          </a:p>
          <a:p>
            <a:pPr algn="ctr"/>
            <a:endParaRPr lang="es-ES" sz="16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Los </a:t>
            </a:r>
            <a:r>
              <a:rPr lang="es-ES" sz="1600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módulos nativos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aquellos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ya vienen instalados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pPr algn="ctr"/>
            <a:endParaRPr lang="es-ES" sz="16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Los </a:t>
            </a:r>
            <a:r>
              <a:rPr lang="es-ES" sz="1600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módulos de terceros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aquellos que podemos instalar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usando NPM</a:t>
            </a:r>
            <a:r>
              <a:rPr lang="es-ES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pPr algn="ctr"/>
            <a:endParaRPr lang="es-ES" sz="16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Los </a:t>
            </a:r>
            <a:r>
              <a:rPr lang="es-ES" sz="1600" b="1" dirty="0">
                <a:solidFill>
                  <a:srgbClr val="FF0000"/>
                </a:solidFill>
                <a:latin typeface="Roboto Mono" panose="020B0604020202020204" charset="0"/>
                <a:ea typeface="Roboto Mono" panose="020B0604020202020204" charset="0"/>
              </a:rPr>
              <a:t>módulos creados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aquellos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definimos nosotros.</a:t>
            </a:r>
            <a:endParaRPr sz="1600" b="1" dirty="0">
              <a:solidFill>
                <a:srgbClr val="FF000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265175"/>
            <a:ext cx="36363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CÓMO REQUERIR UN MÓDULO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767295" y="1194707"/>
            <a:ext cx="7708269" cy="3174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Para requerir un módulo, sin importar de qué </a:t>
            </a:r>
            <a:r>
              <a:rPr lang="es-ES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tipo sea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, hace </a:t>
            </a:r>
            <a:r>
              <a:rPr lang="es-ES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falta situarse 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dentro del archivo en el </a:t>
            </a:r>
            <a:r>
              <a:rPr lang="es-ES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que queremos 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incorporarlo </a:t>
            </a:r>
            <a:r>
              <a:rPr lang="es-ES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y hacer 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uso de la función nativa de </a:t>
            </a:r>
            <a:r>
              <a:rPr lang="es-ES" sz="1600" dirty="0" err="1">
                <a:solidFill>
                  <a:srgbClr val="3F3F3F"/>
                </a:solidFill>
                <a:latin typeface="Consolas" panose="020B0609020204030204" pitchFamily="49" charset="0"/>
              </a:rPr>
              <a:t>node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 . </a:t>
            </a:r>
            <a:endParaRPr lang="es-ES" sz="1600" dirty="0" smtClean="0">
              <a:solidFill>
                <a:srgbClr val="3F3F3F"/>
              </a:solidFill>
              <a:latin typeface="Consolas" panose="020B0609020204030204" pitchFamily="49" charset="0"/>
            </a:endParaRPr>
          </a:p>
          <a:p>
            <a:r>
              <a:rPr lang="es-ES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La misma recibe 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como parámetro </a:t>
            </a:r>
            <a:r>
              <a:rPr lang="es-ES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un </a:t>
            </a:r>
            <a:r>
              <a:rPr lang="es-ES" sz="1600" dirty="0" err="1" smtClean="0">
                <a:solidFill>
                  <a:srgbClr val="3F3F3F"/>
                </a:solidFill>
                <a:latin typeface="Consolas" panose="020B0609020204030204" pitchFamily="49" charset="0"/>
              </a:rPr>
              <a:t>string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, que será el nombre del </a:t>
            </a:r>
            <a:r>
              <a:rPr lang="es-ES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módulo. Esta función devuelve 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un objeto literal, por lo tanto </a:t>
            </a:r>
            <a:r>
              <a:rPr lang="es-ES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es importante 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guardar la ejecución en una variable, </a:t>
            </a:r>
            <a:r>
              <a:rPr lang="es-ES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para poder acceder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, a través del </a:t>
            </a:r>
            <a:r>
              <a:rPr lang="es-ES" sz="1600" dirty="0" err="1">
                <a:solidFill>
                  <a:srgbClr val="3F3F3F"/>
                </a:solidFill>
                <a:latin typeface="Consolas" panose="020B0609020204030204" pitchFamily="49" charset="0"/>
              </a:rPr>
              <a:t>dot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 </a:t>
            </a:r>
            <a:r>
              <a:rPr lang="es-ES" sz="1600" dirty="0" err="1">
                <a:solidFill>
                  <a:srgbClr val="3F3F3F"/>
                </a:solidFill>
                <a:latin typeface="Consolas" panose="020B0609020204030204" pitchFamily="49" charset="0"/>
              </a:rPr>
              <a:t>notation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, a todas </a:t>
            </a:r>
            <a:r>
              <a:rPr lang="es-ES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las propiedades y funcionalidades </a:t>
            </a:r>
            <a:r>
              <a:rPr lang="es-ES" sz="1600" dirty="0">
                <a:solidFill>
                  <a:srgbClr val="3F3F3F"/>
                </a:solidFill>
                <a:latin typeface="Consolas" panose="020B0609020204030204" pitchFamily="49" charset="0"/>
              </a:rPr>
              <a:t>del módulo</a:t>
            </a:r>
            <a:r>
              <a:rPr lang="es-ES" sz="1600" dirty="0" smtClean="0">
                <a:solidFill>
                  <a:srgbClr val="3F3F3F"/>
                </a:solidFill>
                <a:latin typeface="Consolas" panose="020B0609020204030204" pitchFamily="49" charset="0"/>
              </a:rPr>
              <a:t>.</a:t>
            </a:r>
          </a:p>
          <a:p>
            <a:endParaRPr lang="es-ES" sz="1600" dirty="0" smtClean="0">
              <a:solidFill>
                <a:srgbClr val="3F3F3F"/>
              </a:solidFill>
              <a:latin typeface="Consolas" panose="020B0609020204030204" pitchFamily="49" charset="0"/>
            </a:endParaRPr>
          </a:p>
          <a:p>
            <a:r>
              <a:rPr lang="es-AR" sz="1600" dirty="0" err="1">
                <a:solidFill>
                  <a:srgbClr val="9D27B1"/>
                </a:solidFill>
                <a:latin typeface="Consolas" panose="020B0609020204030204" pitchFamily="49" charset="0"/>
              </a:rPr>
              <a:t>let</a:t>
            </a:r>
            <a:r>
              <a:rPr lang="es-AR" sz="1600" dirty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1600" dirty="0">
                <a:solidFill>
                  <a:srgbClr val="3F3F3F"/>
                </a:solidFill>
                <a:latin typeface="Consolas" panose="020B0609020204030204" pitchFamily="49" charset="0"/>
              </a:rPr>
              <a:t>modulo </a:t>
            </a:r>
            <a:r>
              <a:rPr lang="es-AR" sz="16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1600" dirty="0" err="1">
                <a:solidFill>
                  <a:srgbClr val="2197F4"/>
                </a:solidFill>
                <a:latin typeface="Consolas" panose="020B0609020204030204" pitchFamily="49" charset="0"/>
              </a:rPr>
              <a:t>require</a:t>
            </a:r>
            <a:r>
              <a:rPr lang="es-AR" sz="1600" dirty="0">
                <a:solidFill>
                  <a:srgbClr val="3F3F3F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1600" dirty="0" err="1">
                <a:solidFill>
                  <a:srgbClr val="8CC44A"/>
                </a:solidFill>
                <a:latin typeface="Consolas" panose="020B0609020204030204" pitchFamily="49" charset="0"/>
              </a:rPr>
              <a:t>nombreModulo</a:t>
            </a:r>
            <a:r>
              <a:rPr lang="es-AR" sz="1600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1600" dirty="0">
                <a:solidFill>
                  <a:srgbClr val="3F3F3F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sz="1600" dirty="0" err="1">
                <a:solidFill>
                  <a:srgbClr val="3F3F3F"/>
                </a:solidFill>
                <a:latin typeface="Consolas" panose="020B0609020204030204" pitchFamily="49" charset="0"/>
              </a:rPr>
              <a:t>modulo.</a:t>
            </a:r>
            <a:r>
              <a:rPr lang="es-AR" sz="1600" dirty="0" err="1">
                <a:solidFill>
                  <a:srgbClr val="F54336"/>
                </a:solidFill>
                <a:latin typeface="Consolas" panose="020B0609020204030204" pitchFamily="49" charset="0"/>
              </a:rPr>
              <a:t>propiedad</a:t>
            </a:r>
            <a:r>
              <a:rPr lang="es-AR" sz="1600" dirty="0">
                <a:solidFill>
                  <a:srgbClr val="3F3F3F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AR" sz="1600" dirty="0" err="1">
                <a:solidFill>
                  <a:srgbClr val="3F3F3F"/>
                </a:solidFill>
                <a:latin typeface="Consolas" panose="020B0609020204030204" pitchFamily="49" charset="0"/>
              </a:rPr>
              <a:t>modulo.</a:t>
            </a:r>
            <a:r>
              <a:rPr lang="es-AR" sz="1600" dirty="0" err="1">
                <a:solidFill>
                  <a:srgbClr val="2197F4"/>
                </a:solidFill>
                <a:latin typeface="Consolas" panose="020B0609020204030204" pitchFamily="49" charset="0"/>
              </a:rPr>
              <a:t>funcionalidad</a:t>
            </a:r>
            <a:r>
              <a:rPr lang="es-AR" sz="1600" dirty="0">
                <a:solidFill>
                  <a:srgbClr val="3F3F3F"/>
                </a:solidFill>
                <a:latin typeface="Consolas" panose="020B0609020204030204" pitchFamily="49" charset="0"/>
              </a:rPr>
              <a:t>();</a:t>
            </a:r>
            <a:endParaRPr sz="1600" dirty="0">
              <a:solidFill>
                <a:schemeClr val="tx1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814430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19;p26"/>
          <p:cNvSpPr txBox="1"/>
          <p:nvPr/>
        </p:nvSpPr>
        <p:spPr>
          <a:xfrm>
            <a:off x="185587" y="1198720"/>
            <a:ext cx="8268375" cy="1661963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Por convención, el nombre de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la variable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almacene el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módulo que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estamos requiriendo,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suele recibir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 mismo nombre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del módulo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o una abreviatura.</a:t>
            </a:r>
            <a:endParaRPr lang="es-AR" sz="24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2707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265175"/>
            <a:ext cx="36363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MÓDULO NATIVO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767295" y="1194707"/>
            <a:ext cx="7708269" cy="298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Consolas" panose="020B0609020204030204" pitchFamily="49" charset="0"/>
              </a:rPr>
              <a:t>Para requerir un módulo nativo usamos la </a:t>
            </a:r>
            <a:r>
              <a:rPr lang="es-E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función y </a:t>
            </a:r>
            <a:r>
              <a:rPr lang="es-ES" sz="2000" dirty="0">
                <a:solidFill>
                  <a:srgbClr val="7030A0"/>
                </a:solidFill>
                <a:latin typeface="Consolas" panose="020B0609020204030204" pitchFamily="49" charset="0"/>
              </a:rPr>
              <a:t>le </a:t>
            </a:r>
            <a:r>
              <a:rPr lang="es-E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 pasamos </a:t>
            </a:r>
            <a:r>
              <a:rPr lang="es-ES" sz="2000" dirty="0">
                <a:solidFill>
                  <a:srgbClr val="7030A0"/>
                </a:solidFill>
                <a:latin typeface="Consolas" panose="020B0609020204030204" pitchFamily="49" charset="0"/>
              </a:rPr>
              <a:t>como argumento el nombre del módulo </a:t>
            </a:r>
            <a:r>
              <a:rPr lang="es-E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que queremos </a:t>
            </a:r>
            <a:r>
              <a:rPr lang="es-ES" sz="2000" dirty="0">
                <a:solidFill>
                  <a:srgbClr val="7030A0"/>
                </a:solidFill>
                <a:latin typeface="Consolas" panose="020B0609020204030204" pitchFamily="49" charset="0"/>
              </a:rPr>
              <a:t>requerir</a:t>
            </a:r>
            <a:r>
              <a:rPr lang="es-E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.</a:t>
            </a:r>
          </a:p>
          <a:p>
            <a:endParaRPr lang="es-ES" sz="2000" dirty="0">
              <a:solidFill>
                <a:srgbClr val="7030A0"/>
              </a:solidFill>
              <a:latin typeface="Consolas" panose="020B0609020204030204" pitchFamily="49" charset="0"/>
            </a:endParaRPr>
          </a:p>
          <a:p>
            <a:r>
              <a:rPr lang="es-ES" sz="2000" dirty="0">
                <a:solidFill>
                  <a:srgbClr val="7030A0"/>
                </a:solidFill>
                <a:latin typeface="Consolas" panose="020B0609020204030204" pitchFamily="49" charset="0"/>
              </a:rPr>
              <a:t>En este link https://nodejs.org/api/ vas a encontrar los módulos que </a:t>
            </a:r>
            <a:r>
              <a:rPr lang="es-E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vienen incluidos cuando </a:t>
            </a:r>
            <a:r>
              <a:rPr lang="es-ES" sz="2000" dirty="0">
                <a:solidFill>
                  <a:srgbClr val="7030A0"/>
                </a:solidFill>
                <a:latin typeface="Consolas" panose="020B0609020204030204" pitchFamily="49" charset="0"/>
              </a:rPr>
              <a:t>instalamos </a:t>
            </a:r>
            <a:r>
              <a:rPr lang="es-ES" sz="2000" dirty="0" err="1">
                <a:solidFill>
                  <a:srgbClr val="7030A0"/>
                </a:solidFill>
                <a:latin typeface="Consolas" panose="020B0609020204030204" pitchFamily="49" charset="0"/>
              </a:rPr>
              <a:t>Node</a:t>
            </a:r>
            <a:r>
              <a:rPr lang="es-ES" sz="2000" dirty="0">
                <a:solidFill>
                  <a:srgbClr val="7030A0"/>
                </a:solidFill>
                <a:latin typeface="Consolas" panose="020B0609020204030204" pitchFamily="49" charset="0"/>
              </a:rPr>
              <a:t>, listados en </a:t>
            </a:r>
            <a:r>
              <a:rPr lang="es-E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orden alfabético </a:t>
            </a:r>
            <a:r>
              <a:rPr lang="es-ES" sz="2000" dirty="0">
                <a:solidFill>
                  <a:srgbClr val="7030A0"/>
                </a:solidFill>
                <a:latin typeface="Consolas" panose="020B0609020204030204" pitchFamily="49" charset="0"/>
              </a:rPr>
              <a:t>a </a:t>
            </a:r>
            <a:r>
              <a:rPr lang="es-E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la izquierda.</a:t>
            </a:r>
          </a:p>
          <a:p>
            <a:endParaRPr lang="es-ES" sz="2000" dirty="0">
              <a:solidFill>
                <a:srgbClr val="7030A0"/>
              </a:solidFill>
              <a:latin typeface="Consolas" panose="020B0609020204030204" pitchFamily="49" charset="0"/>
              <a:ea typeface="Roboto Mono" panose="020B0604020202020204" charset="0"/>
              <a:cs typeface="Rubik SemiBold"/>
              <a:sym typeface="Rubik SemiBold"/>
            </a:endParaRPr>
          </a:p>
          <a:p>
            <a:r>
              <a:rPr lang="es-AR" sz="2000" dirty="0" err="1">
                <a:solidFill>
                  <a:srgbClr val="9D27B1"/>
                </a:solidFill>
                <a:latin typeface="Consolas" panose="020B0609020204030204" pitchFamily="49" charset="0"/>
              </a:rPr>
              <a:t>const</a:t>
            </a:r>
            <a:r>
              <a:rPr lang="es-AR" sz="2000" dirty="0">
                <a:solidFill>
                  <a:srgbClr val="9D27B1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 err="1">
                <a:solidFill>
                  <a:srgbClr val="434343"/>
                </a:solidFill>
                <a:latin typeface="Consolas" panose="020B0609020204030204" pitchFamily="49" charset="0"/>
              </a:rPr>
              <a:t>fs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 </a:t>
            </a:r>
            <a:r>
              <a:rPr lang="es-AR" sz="2000" dirty="0">
                <a:solidFill>
                  <a:srgbClr val="2197F4"/>
                </a:solidFill>
                <a:latin typeface="Consolas" panose="020B0609020204030204" pitchFamily="49" charset="0"/>
              </a:rPr>
              <a:t>= </a:t>
            </a:r>
            <a:r>
              <a:rPr lang="es-AR" sz="2000" dirty="0" err="1">
                <a:solidFill>
                  <a:srgbClr val="2197F4"/>
                </a:solidFill>
                <a:latin typeface="Consolas" panose="020B0609020204030204" pitchFamily="49" charset="0"/>
              </a:rPr>
              <a:t>require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2000" dirty="0" err="1">
                <a:solidFill>
                  <a:srgbClr val="8CC44A"/>
                </a:solidFill>
                <a:latin typeface="Consolas" panose="020B0609020204030204" pitchFamily="49" charset="0"/>
              </a:rPr>
              <a:t>fs</a:t>
            </a:r>
            <a:r>
              <a:rPr lang="es-AR" sz="2000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sz="2000" dirty="0">
                <a:solidFill>
                  <a:srgbClr val="434343"/>
                </a:solidFill>
                <a:latin typeface="Consolas" panose="020B0609020204030204" pitchFamily="49" charset="0"/>
              </a:rPr>
              <a:t>);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8664778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</TotalTime>
  <Words>634</Words>
  <Application>Microsoft Office PowerPoint</Application>
  <PresentationFormat>Presentación en pantalla (16:9)</PresentationFormat>
  <Paragraphs>74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15</vt:i4>
      </vt:variant>
    </vt:vector>
  </HeadingPairs>
  <TitlesOfParts>
    <vt:vector size="25" baseType="lpstr">
      <vt:lpstr>Rubik SemiBold</vt:lpstr>
      <vt:lpstr>Consolas</vt:lpstr>
      <vt:lpstr>Rubik Light</vt:lpstr>
      <vt:lpstr>Rubik Medium</vt:lpstr>
      <vt:lpstr>Roboto Mono</vt:lpstr>
      <vt:lpstr>Arial</vt:lpstr>
      <vt:lpstr>Karla-Regular</vt:lpstr>
      <vt:lpstr>Rubik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24</cp:revision>
  <dcterms:modified xsi:type="dcterms:W3CDTF">2022-09-05T18:52:55Z</dcterms:modified>
</cp:coreProperties>
</file>